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02" y="-9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png>
</file>

<file path=ppt/media/image10.jpeg>
</file>

<file path=ppt/media/image11.jpeg>
</file>

<file path=ppt/media/image12.jpeg>
</file>

<file path=ppt/media/image13.jpeg>
</file>

<file path=ppt/media/image14.jpg>
</file>

<file path=ppt/media/image15.jpe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jpg>
</file>

<file path=ppt/media/image6.jpeg>
</file>

<file path=ppt/media/image7.jpeg>
</file>

<file path=ppt/media/image8.wm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48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309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255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285735" y="1214422"/>
            <a:ext cx="8640000" cy="5439934"/>
          </a:xfrm>
          <a:prstGeom prst="rect">
            <a:avLst/>
          </a:prstGeom>
        </p:spPr>
        <p:txBody>
          <a:bodyPr/>
          <a:lstStyle>
            <a:lvl1pPr marL="163513" indent="-163513" latinLnBrk="0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  <a:defRPr sz="1400">
                <a:latin typeface="Calibri" panose="020F0502020204030204" pitchFamily="34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1"/>
          </p:nvPr>
        </p:nvSpPr>
        <p:spPr>
          <a:xfrm>
            <a:off x="285735" y="603546"/>
            <a:ext cx="8640000" cy="468000"/>
          </a:xfrm>
          <a:prstGeom prst="rect">
            <a:avLst/>
          </a:prstGeom>
        </p:spPr>
        <p:txBody>
          <a:bodyPr anchor="ctr"/>
          <a:lstStyle>
            <a:lvl1pPr marL="252413" indent="-252413" algn="ctr">
              <a:lnSpc>
                <a:spcPct val="100000"/>
              </a:lnSpc>
              <a:buFont typeface="Wingdings" pitchFamily="2" charset="2"/>
              <a:buNone/>
              <a:defRPr sz="2000" b="1">
                <a:latin typeface="Calibri" pitchFamily="34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59946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786313" y="1214422"/>
            <a:ext cx="4139421" cy="5439934"/>
          </a:xfrm>
          <a:prstGeom prst="rect">
            <a:avLst/>
          </a:prstGeom>
        </p:spPr>
        <p:txBody>
          <a:bodyPr/>
          <a:lstStyle>
            <a:lvl1pPr marL="163513" indent="-163513" latinLnBrk="0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  <a:defRPr sz="1400">
                <a:latin typeface="Calibri" panose="020F0502020204030204" pitchFamily="34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1"/>
          </p:nvPr>
        </p:nvSpPr>
        <p:spPr>
          <a:xfrm>
            <a:off x="285735" y="603546"/>
            <a:ext cx="8640000" cy="468000"/>
          </a:xfrm>
          <a:prstGeom prst="rect">
            <a:avLst/>
          </a:prstGeom>
        </p:spPr>
        <p:txBody>
          <a:bodyPr anchor="ctr"/>
          <a:lstStyle>
            <a:lvl1pPr marL="252413" indent="-252413" algn="ctr">
              <a:lnSpc>
                <a:spcPct val="100000"/>
              </a:lnSpc>
              <a:buFont typeface="Wingdings" pitchFamily="2" charset="2"/>
              <a:buNone/>
              <a:defRPr sz="2000" b="1">
                <a:latin typeface="Calibri" pitchFamily="34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6619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8"/>
          <p:cNvSpPr>
            <a:spLocks noGrp="1"/>
          </p:cNvSpPr>
          <p:nvPr>
            <p:ph type="body" sz="quarter" idx="11"/>
          </p:nvPr>
        </p:nvSpPr>
        <p:spPr>
          <a:xfrm>
            <a:off x="285735" y="603546"/>
            <a:ext cx="8640000" cy="468000"/>
          </a:xfrm>
          <a:prstGeom prst="rect">
            <a:avLst/>
          </a:prstGeom>
        </p:spPr>
        <p:txBody>
          <a:bodyPr anchor="ctr"/>
          <a:lstStyle>
            <a:lvl1pPr marL="252413" indent="-252413" algn="ctr">
              <a:lnSpc>
                <a:spcPct val="100000"/>
              </a:lnSpc>
              <a:buFont typeface="Wingdings" pitchFamily="2" charset="2"/>
              <a:buNone/>
              <a:defRPr sz="2000" b="1">
                <a:latin typeface="Calibri" pitchFamily="34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9573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479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957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5352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83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7759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382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456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670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B110F-7BB0-4DDD-88B6-53507E4C8F61}" type="datetimeFigureOut">
              <a:rPr lang="ko-KR" altLang="en-US" smtClean="0"/>
              <a:t>2016-09-19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0E6EF-23ED-42E2-A3FD-2C2979F81B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435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youtube.com/watch?v=jpexS4-9IF0" TargetMode="External"/><Relationship Id="rId5" Type="http://schemas.openxmlformats.org/officeDocument/2006/relationships/hyperlink" Target="http://highered.mcgraw-hill.com/sites/0072402466/student_view0/chapter10/animations_and_movies.html" TargetMode="External"/><Relationship Id="rId4" Type="http://schemas.openxmlformats.org/officeDocument/2006/relationships/hyperlink" Target="http://www.classzone.com/books/earth_science/terc/content/visualizations/es0604/es0604page01.cf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jpe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침식은 풍화에 의해 형성된 물질이 운반과정에 들어가기 전까지의 과정으로 풍화와 운반작용 사이에서 일어나는 과정이다</a:t>
            </a:r>
            <a:r>
              <a:rPr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풍화와 침식 그리고 침식과 운반작용은 동시에 한 지역에서 일어나기 때문에 일반적으로 뚜렷이 구분할 </a:t>
            </a:r>
            <a:r>
              <a:rPr lang="ko-KR" altLang="en-US" dirty="0" err="1" smtClean="0"/>
              <a:t>숭</a:t>
            </a:r>
            <a:r>
              <a:rPr lang="ko-KR" altLang="en-US" dirty="0" smtClean="0"/>
              <a:t> 없다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침식 </a:t>
            </a:r>
            <a:r>
              <a:rPr lang="en-US" altLang="ko-KR" dirty="0" smtClean="0"/>
              <a:t>(Erosion)</a:t>
            </a:r>
            <a:endParaRPr lang="ko-KR" altLang="en-US" dirty="0"/>
          </a:p>
        </p:txBody>
      </p:sp>
      <p:pic>
        <p:nvPicPr>
          <p:cNvPr id="5" name="_x273215848" descr="EMB00000f881b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000" y="3501008"/>
            <a:ext cx="7200000" cy="3197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4969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퇴적물 입자는 운반 매체 안에서 다양한 형태로 이동한다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밑짐 </a:t>
            </a:r>
            <a:r>
              <a:rPr lang="en-US" altLang="ko-KR" dirty="0" smtClean="0"/>
              <a:t>(Bed load): </a:t>
            </a:r>
            <a:r>
              <a:rPr lang="ko-KR" altLang="en-US" dirty="0" smtClean="0"/>
              <a:t>퇴적물 입자가 운반 매체와 지표의 </a:t>
            </a:r>
            <a:r>
              <a:rPr lang="ko-KR" altLang="en-US" dirty="0" err="1" smtClean="0"/>
              <a:t>경계면에</a:t>
            </a:r>
            <a:r>
              <a:rPr lang="ko-KR" altLang="en-US" dirty="0" smtClean="0"/>
              <a:t> 지속적으로 닿으면서 이동하는 경우를 끌림 </a:t>
            </a:r>
            <a:r>
              <a:rPr lang="en-US" altLang="ko-KR" dirty="0" smtClean="0"/>
              <a:t>(Traction)</a:t>
            </a:r>
            <a:r>
              <a:rPr lang="ko-KR" altLang="en-US" dirty="0" smtClean="0"/>
              <a:t>이라 하고 퇴적물 입자가  운반 매체 안으로 떠올랐다가 </a:t>
            </a:r>
            <a:r>
              <a:rPr lang="ko-KR" altLang="en-US" dirty="0" err="1" smtClean="0"/>
              <a:t>경계면에</a:t>
            </a:r>
            <a:r>
              <a:rPr lang="ko-KR" altLang="en-US" dirty="0" smtClean="0"/>
              <a:t> 닿는 과정으로 반복하면 이동하는 경우를 도약 </a:t>
            </a:r>
            <a:r>
              <a:rPr lang="en-US" altLang="ko-KR" dirty="0" smtClean="0"/>
              <a:t>(Saltation)</a:t>
            </a:r>
            <a:r>
              <a:rPr lang="ko-KR" altLang="en-US" dirty="0" smtClean="0"/>
              <a:t>이라 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뜬짐</a:t>
            </a:r>
            <a:r>
              <a:rPr lang="ko-KR" altLang="en-US" dirty="0" smtClean="0"/>
              <a:t> </a:t>
            </a:r>
            <a:r>
              <a:rPr lang="en-US" altLang="ko-KR" dirty="0" smtClean="0"/>
              <a:t>(Suspension load): </a:t>
            </a:r>
            <a:r>
              <a:rPr lang="ko-KR" altLang="en-US" dirty="0" smtClean="0"/>
              <a:t>퇴적물 입자가 </a:t>
            </a:r>
            <a:r>
              <a:rPr lang="ko-KR" altLang="en-US" dirty="0" err="1" smtClean="0"/>
              <a:t>경계면에</a:t>
            </a:r>
            <a:r>
              <a:rPr lang="ko-KR" altLang="en-US" dirty="0" smtClean="0"/>
              <a:t> 닿지 않은 상태로 이동하는 경우이다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용해짐 </a:t>
            </a:r>
            <a:r>
              <a:rPr lang="en-US" altLang="ko-KR" dirty="0" smtClean="0"/>
              <a:t>(Dissolved load): </a:t>
            </a:r>
            <a:r>
              <a:rPr lang="ko-KR" altLang="en-US" dirty="0" smtClean="0"/>
              <a:t>이온 상태로 이동하는 경우이다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운반 </a:t>
            </a:r>
            <a:r>
              <a:rPr lang="en-US" altLang="ko-KR" dirty="0"/>
              <a:t>(Transportation)</a:t>
            </a:r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0" y="1628800"/>
            <a:ext cx="3600000" cy="15487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_x273287104" descr="EMB00000f881b4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3356992"/>
            <a:ext cx="4320000" cy="2260981"/>
          </a:xfrm>
          <a:prstGeom prst="rect">
            <a:avLst/>
          </a:prstGeom>
          <a:noFill/>
        </p:spPr>
      </p:pic>
      <p:sp>
        <p:nvSpPr>
          <p:cNvPr id="6" name="직사각형 5"/>
          <p:cNvSpPr/>
          <p:nvPr/>
        </p:nvSpPr>
        <p:spPr>
          <a:xfrm>
            <a:off x="972000" y="6021288"/>
            <a:ext cx="72000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1100" dirty="0" smtClean="0"/>
              <a:t>Sediment transportation</a:t>
            </a:r>
          </a:p>
          <a:p>
            <a:pPr algn="ctr"/>
            <a:r>
              <a:rPr lang="en-US" altLang="ko-KR" sz="1100" dirty="0" smtClean="0">
                <a:hlinkClick r:id="rId4"/>
              </a:rPr>
              <a:t>http</a:t>
            </a:r>
            <a:r>
              <a:rPr lang="en-US" altLang="ko-KR" sz="1100" dirty="0">
                <a:hlinkClick r:id="rId4"/>
              </a:rPr>
              <a:t>://</a:t>
            </a:r>
            <a:r>
              <a:rPr lang="en-US" altLang="ko-KR" sz="1100" dirty="0" smtClean="0">
                <a:hlinkClick r:id="rId4"/>
              </a:rPr>
              <a:t>www.classzone.com/books/earth_science/terc/content/visualizations/es0604/es0604page01.cfm</a:t>
            </a:r>
            <a:endParaRPr lang="en-US" altLang="ko-KR" sz="1100" dirty="0" smtClean="0"/>
          </a:p>
          <a:p>
            <a:pPr algn="ctr"/>
            <a:r>
              <a:rPr lang="en-US" altLang="ko-KR" sz="1100" dirty="0">
                <a:hlinkClick r:id="rId5"/>
              </a:rPr>
              <a:t>http://highered.mcgraw-hill.com/sites/0072402466/student_view0/chapter10/animations_and_movies.html</a:t>
            </a:r>
            <a:r>
              <a:rPr lang="en-US" altLang="ko-KR" sz="1100" dirty="0" smtClean="0">
                <a:hlinkClick r:id="rId5"/>
              </a:rPr>
              <a:t>#</a:t>
            </a:r>
            <a:endParaRPr lang="en-US" altLang="ko-KR" sz="1100" dirty="0" smtClean="0"/>
          </a:p>
          <a:p>
            <a:pPr algn="ctr"/>
            <a:r>
              <a:rPr lang="en-US" altLang="ko-KR" sz="1100" dirty="0">
                <a:hlinkClick r:id="rId6"/>
              </a:rPr>
              <a:t>http://</a:t>
            </a:r>
            <a:r>
              <a:rPr lang="en-US" altLang="ko-KR" sz="1100" dirty="0" smtClean="0">
                <a:hlinkClick r:id="rId6"/>
              </a:rPr>
              <a:t>www.youtube.com/watch?v=jpexS4-9IF0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44999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지표에서 일어나는 작용은 지표를 변화시키는데 현재 관찰되는 지표의 형태를 지형이라 한다</a:t>
            </a:r>
            <a:r>
              <a:rPr lang="en-US" altLang="ko-KR" dirty="0" smtClean="0"/>
              <a:t>. </a:t>
            </a:r>
            <a:r>
              <a:rPr lang="ko-KR" altLang="en-US" dirty="0"/>
              <a:t> </a:t>
            </a:r>
            <a:endParaRPr lang="en-US" altLang="ko-KR" dirty="0" smtClean="0"/>
          </a:p>
          <a:p>
            <a:r>
              <a:rPr lang="ko-KR" altLang="en-US" dirty="0" smtClean="0"/>
              <a:t>풍화에 의해 형성된 지형에는 토양</a:t>
            </a:r>
            <a:r>
              <a:rPr lang="en-US" altLang="ko-KR" dirty="0" smtClean="0"/>
              <a:t>, </a:t>
            </a:r>
            <a:r>
              <a:rPr lang="ko-KR" altLang="en-US" dirty="0" smtClean="0"/>
              <a:t>카르스트 </a:t>
            </a:r>
            <a:r>
              <a:rPr lang="en-US" altLang="ko-KR" dirty="0" smtClean="0"/>
              <a:t>(Karst), </a:t>
            </a:r>
            <a:r>
              <a:rPr lang="ko-KR" altLang="en-US" dirty="0" err="1" smtClean="0"/>
              <a:t>테일러스</a:t>
            </a:r>
            <a:r>
              <a:rPr lang="ko-KR" altLang="en-US" dirty="0" smtClean="0"/>
              <a:t> </a:t>
            </a:r>
            <a:r>
              <a:rPr lang="en-US" altLang="ko-KR" dirty="0" smtClean="0"/>
              <a:t>(Talus)</a:t>
            </a:r>
            <a:r>
              <a:rPr lang="ko-KR" altLang="en-US" dirty="0" smtClean="0"/>
              <a:t>등이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침식에 의해 형성된 지형에는 강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계곡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해안 절벽 등이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퇴적에 의해 형성된 지형을 지질학에서는 퇴적환경 </a:t>
            </a:r>
            <a:r>
              <a:rPr lang="en-US" altLang="ko-KR" dirty="0" smtClean="0"/>
              <a:t>(Sedimentary environment)</a:t>
            </a:r>
            <a:r>
              <a:rPr lang="ko-KR" altLang="en-US" dirty="0" smtClean="0"/>
              <a:t>라 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지형 </a:t>
            </a:r>
            <a:r>
              <a:rPr lang="en-US" altLang="ko-KR" dirty="0" smtClean="0"/>
              <a:t>(Landform)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00" y="2709360"/>
            <a:ext cx="720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7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풍화에 의해 생성된 물질이 침식이나 운반되지 않고 풍화가 일어난 자리에 그대로 있으면  생물의 작용에 의해 토양으로 변한다</a:t>
            </a:r>
            <a:r>
              <a:rPr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그러므로 달의 표면에서 발견되는 흙은 토양으로 구분할 수 없다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화성이나 달에서 발견되는 흙은 </a:t>
            </a:r>
            <a:r>
              <a:rPr lang="ko-KR" altLang="en-US" dirty="0" err="1" smtClean="0"/>
              <a:t>풍화모재층</a:t>
            </a:r>
            <a:r>
              <a:rPr lang="ko-KR" altLang="en-US" dirty="0" smtClean="0"/>
              <a:t> </a:t>
            </a:r>
            <a:r>
              <a:rPr lang="en-US" altLang="ko-KR" dirty="0" smtClean="0"/>
              <a:t>(Regolith)</a:t>
            </a:r>
            <a:r>
              <a:rPr lang="ko-KR" altLang="en-US" dirty="0" smtClean="0"/>
              <a:t>라 부른다</a:t>
            </a:r>
            <a:r>
              <a:rPr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토양은 </a:t>
            </a:r>
            <a:r>
              <a:rPr lang="ko-KR" altLang="en-US" dirty="0" err="1" smtClean="0"/>
              <a:t>암석권과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생물권의</a:t>
            </a:r>
            <a:r>
              <a:rPr lang="ko-KR" altLang="en-US" dirty="0" smtClean="0"/>
              <a:t> 접촉면이기도 하다</a:t>
            </a:r>
            <a:r>
              <a:rPr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토양은 암석의 풍화로부터 기원한 광물 입자들 </a:t>
            </a:r>
            <a:r>
              <a:rPr lang="en-US" altLang="ko-KR" dirty="0" smtClean="0"/>
              <a:t>(45%)</a:t>
            </a:r>
            <a:r>
              <a:rPr lang="ko-KR" altLang="en-US" dirty="0" smtClean="0"/>
              <a:t>과 이 입자들 사이를 채우고 있는 강수에 의한 수분 </a:t>
            </a:r>
            <a:r>
              <a:rPr lang="en-US" altLang="ko-KR" dirty="0" smtClean="0"/>
              <a:t>(25%) </a:t>
            </a:r>
            <a:r>
              <a:rPr lang="ko-KR" altLang="en-US" dirty="0" smtClean="0"/>
              <a:t>그리고 공기 </a:t>
            </a:r>
            <a:r>
              <a:rPr lang="en-US" altLang="ko-KR" dirty="0" smtClean="0"/>
              <a:t>(25%)</a:t>
            </a:r>
            <a:r>
              <a:rPr lang="ko-KR" altLang="en-US" dirty="0" smtClean="0"/>
              <a:t>로 이루어져 있으며 생물로부터 기원한 유기물</a:t>
            </a:r>
            <a:r>
              <a:rPr lang="en-US" altLang="ko-KR" dirty="0"/>
              <a:t> </a:t>
            </a:r>
            <a:r>
              <a:rPr lang="en-US" altLang="ko-KR" dirty="0" smtClean="0"/>
              <a:t>(5%)</a:t>
            </a:r>
            <a:r>
              <a:rPr lang="ko-KR" altLang="en-US" dirty="0" smtClean="0"/>
              <a:t>을 포함하고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토양 </a:t>
            </a:r>
            <a:r>
              <a:rPr lang="en-US" altLang="ko-KR" dirty="0" smtClean="0"/>
              <a:t>(Soil)</a:t>
            </a:r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l="2375" t="1519" r="2375"/>
          <a:stretch/>
        </p:blipFill>
        <p:spPr bwMode="auto">
          <a:xfrm>
            <a:off x="179992" y="2420888"/>
            <a:ext cx="4320000" cy="2645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1664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/>
              <a:t>토양</a:t>
            </a:r>
            <a:r>
              <a:rPr lang="en-US" altLang="ko-KR" b="1" dirty="0"/>
              <a:t> </a:t>
            </a:r>
            <a:r>
              <a:rPr lang="ko-KR" altLang="en-US" b="1" dirty="0"/>
              <a:t>단면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dirty="0"/>
              <a:t>O </a:t>
            </a:r>
            <a:r>
              <a:rPr lang="ko-KR" altLang="en-US" dirty="0" err="1"/>
              <a:t>층준</a:t>
            </a:r>
            <a:r>
              <a:rPr lang="en-US" altLang="ko-KR" dirty="0"/>
              <a:t>: </a:t>
            </a:r>
            <a:r>
              <a:rPr lang="ko-KR" altLang="en-US" dirty="0"/>
              <a:t>다져지지 않고 부분적으로 부패한 유기물이 많은 </a:t>
            </a:r>
            <a:r>
              <a:rPr lang="ko-KR" altLang="en-US" dirty="0" err="1"/>
              <a:t>층준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en-US" altLang="ko-KR" dirty="0"/>
              <a:t>A</a:t>
            </a:r>
            <a:r>
              <a:rPr lang="ko-KR" altLang="en-US" dirty="0"/>
              <a:t> </a:t>
            </a:r>
            <a:r>
              <a:rPr lang="ko-KR" altLang="en-US" dirty="0" err="1"/>
              <a:t>층준</a:t>
            </a:r>
            <a:r>
              <a:rPr lang="en-US" altLang="ko-KR" dirty="0"/>
              <a:t>: </a:t>
            </a:r>
            <a:r>
              <a:rPr lang="ko-KR" altLang="en-US" dirty="0" smtClean="0"/>
              <a:t>유기물과 </a:t>
            </a:r>
            <a:r>
              <a:rPr lang="ko-KR" altLang="en-US" dirty="0"/>
              <a:t>광물질이 혼합되어 있는 곳으로 </a:t>
            </a:r>
            <a:r>
              <a:rPr lang="ko-KR" altLang="en-US" dirty="0" err="1"/>
              <a:t>내서성</a:t>
            </a:r>
            <a:r>
              <a:rPr lang="en-US" altLang="ko-KR" dirty="0"/>
              <a:t>(</a:t>
            </a:r>
            <a:r>
              <a:rPr lang="en-US" altLang="ko-KR" dirty="0" err="1"/>
              <a:t>infaunal</a:t>
            </a:r>
            <a:r>
              <a:rPr lang="en-US" altLang="ko-KR" dirty="0"/>
              <a:t>)</a:t>
            </a:r>
            <a:r>
              <a:rPr lang="ko-KR" altLang="en-US" dirty="0"/>
              <a:t>생물이 서식한다</a:t>
            </a:r>
            <a:r>
              <a:rPr lang="en-US" altLang="ko-KR" dirty="0"/>
              <a:t>.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en-US" altLang="ko-KR" dirty="0"/>
              <a:t>E </a:t>
            </a:r>
            <a:r>
              <a:rPr lang="ko-KR" altLang="en-US" dirty="0" err="1"/>
              <a:t>층준</a:t>
            </a:r>
            <a:r>
              <a:rPr lang="en-US" altLang="ko-KR" dirty="0"/>
              <a:t>: </a:t>
            </a:r>
            <a:r>
              <a:rPr lang="ko-KR" altLang="en-US" dirty="0"/>
              <a:t>밝은 색으로 철</a:t>
            </a:r>
            <a:r>
              <a:rPr lang="en-US" altLang="ko-KR" dirty="0"/>
              <a:t>, </a:t>
            </a:r>
            <a:r>
              <a:rPr lang="ko-KR" altLang="en-US" dirty="0"/>
              <a:t>점토</a:t>
            </a:r>
            <a:r>
              <a:rPr lang="en-US" altLang="ko-KR" dirty="0"/>
              <a:t>, </a:t>
            </a:r>
            <a:r>
              <a:rPr lang="ko-KR" altLang="en-US" dirty="0"/>
              <a:t>알루미늄</a:t>
            </a:r>
            <a:r>
              <a:rPr lang="en-US" altLang="ko-KR" dirty="0"/>
              <a:t>, </a:t>
            </a:r>
            <a:r>
              <a:rPr lang="ko-KR" altLang="en-US" dirty="0"/>
              <a:t>유기복합체 등이 아래로 </a:t>
            </a:r>
            <a:r>
              <a:rPr lang="ko-KR" altLang="en-US" dirty="0" err="1"/>
              <a:t>용탈</a:t>
            </a:r>
            <a:r>
              <a:rPr lang="en-US" altLang="ko-KR" dirty="0"/>
              <a:t>(eluviation)</a:t>
            </a:r>
            <a:r>
              <a:rPr lang="ko-KR" altLang="en-US" dirty="0"/>
              <a:t>된 </a:t>
            </a:r>
            <a:r>
              <a:rPr lang="ko-KR" altLang="en-US" dirty="0" err="1" smtClean="0"/>
              <a:t>층준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B </a:t>
            </a:r>
            <a:r>
              <a:rPr lang="ko-KR" altLang="en-US" dirty="0" err="1"/>
              <a:t>층준</a:t>
            </a:r>
            <a:r>
              <a:rPr lang="en-US" altLang="ko-KR" dirty="0"/>
              <a:t>: </a:t>
            </a:r>
            <a:r>
              <a:rPr lang="ko-KR" altLang="en-US" dirty="0"/>
              <a:t>철</a:t>
            </a:r>
            <a:r>
              <a:rPr lang="en-US" altLang="ko-KR" dirty="0"/>
              <a:t>, </a:t>
            </a:r>
            <a:r>
              <a:rPr lang="ko-KR" altLang="en-US" dirty="0"/>
              <a:t>점토</a:t>
            </a:r>
            <a:r>
              <a:rPr lang="en-US" altLang="ko-KR" dirty="0"/>
              <a:t>, </a:t>
            </a:r>
            <a:r>
              <a:rPr lang="ko-KR" altLang="en-US" dirty="0"/>
              <a:t>알루미늄</a:t>
            </a:r>
            <a:r>
              <a:rPr lang="en-US" altLang="ko-KR" dirty="0"/>
              <a:t>, </a:t>
            </a:r>
            <a:r>
              <a:rPr lang="ko-KR" altLang="en-US" dirty="0"/>
              <a:t>유기 복합체가 집적</a:t>
            </a:r>
            <a:r>
              <a:rPr lang="en-US" altLang="ko-KR" dirty="0"/>
              <a:t>(illuviation) </a:t>
            </a:r>
            <a:r>
              <a:rPr lang="ko-KR" altLang="en-US" dirty="0"/>
              <a:t>되어 있는 </a:t>
            </a:r>
            <a:r>
              <a:rPr lang="ko-KR" altLang="en-US" dirty="0" err="1"/>
              <a:t>층준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en-US" altLang="ko-KR" dirty="0"/>
              <a:t>C </a:t>
            </a:r>
            <a:r>
              <a:rPr lang="ko-KR" altLang="en-US" dirty="0" err="1"/>
              <a:t>층준</a:t>
            </a:r>
            <a:r>
              <a:rPr lang="en-US" altLang="ko-KR" dirty="0"/>
              <a:t>: </a:t>
            </a:r>
            <a:r>
              <a:rPr lang="ko-KR" altLang="en-US" dirty="0"/>
              <a:t>부분적으로 </a:t>
            </a:r>
            <a:r>
              <a:rPr lang="ko-KR" altLang="en-US" dirty="0" err="1"/>
              <a:t>풍화받고</a:t>
            </a:r>
            <a:r>
              <a:rPr lang="ko-KR" altLang="en-US" dirty="0"/>
              <a:t> 토양화된 </a:t>
            </a:r>
            <a:r>
              <a:rPr lang="ko-KR" altLang="en-US" dirty="0" err="1"/>
              <a:t>기반암</a:t>
            </a:r>
            <a:r>
              <a:rPr lang="en-US" altLang="ko-KR" dirty="0"/>
              <a:t>; </a:t>
            </a:r>
            <a:r>
              <a:rPr lang="ko-KR" altLang="en-US" dirty="0"/>
              <a:t>용해물질이 많이 있을 수도 있다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R </a:t>
            </a:r>
            <a:r>
              <a:rPr lang="ko-KR" altLang="en-US" dirty="0" err="1"/>
              <a:t>층준</a:t>
            </a:r>
            <a:r>
              <a:rPr lang="en-US" altLang="ko-KR" dirty="0"/>
              <a:t>: </a:t>
            </a:r>
            <a:r>
              <a:rPr lang="ko-KR" altLang="en-US" dirty="0" err="1"/>
              <a:t>풍화받지</a:t>
            </a:r>
            <a:r>
              <a:rPr lang="ko-KR" altLang="en-US" dirty="0"/>
              <a:t> 않은 </a:t>
            </a:r>
            <a:r>
              <a:rPr lang="ko-KR" altLang="en-US" dirty="0" err="1" smtClean="0"/>
              <a:t>기반암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토양은 퇴적암으로 보존되기도 하는데 이를 </a:t>
            </a:r>
            <a:r>
              <a:rPr lang="ko-KR" altLang="en-US" dirty="0" err="1" smtClean="0"/>
              <a:t>고토양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Paleosol</a:t>
            </a:r>
            <a:r>
              <a:rPr lang="en-US" altLang="ko-KR" dirty="0" smtClean="0"/>
              <a:t>)</a:t>
            </a:r>
            <a:r>
              <a:rPr lang="ko-KR" altLang="en-US" dirty="0" smtClean="0"/>
              <a:t>이라 한다</a:t>
            </a:r>
            <a:r>
              <a:rPr lang="en-US" altLang="ko-KR" dirty="0" smtClean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토양 </a:t>
            </a:r>
            <a:r>
              <a:rPr lang="en-US" altLang="ko-KR" dirty="0" smtClean="0"/>
              <a:t>(Soil)</a:t>
            </a:r>
            <a:endParaRPr lang="ko-KR" altLang="en-US" dirty="0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 rotWithShape="1">
          <a:blip r:embed="rId2" cstate="print"/>
          <a:srcRect l="26695" t="2760" b="11963"/>
          <a:stretch/>
        </p:blipFill>
        <p:spPr bwMode="auto">
          <a:xfrm>
            <a:off x="827584" y="1484784"/>
            <a:ext cx="3440151" cy="43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9466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 err="1" smtClean="0"/>
              <a:t>규반질</a:t>
            </a:r>
            <a:r>
              <a:rPr lang="ko-KR" altLang="en-US" b="1" dirty="0" smtClean="0"/>
              <a:t> 토양</a:t>
            </a:r>
            <a:r>
              <a:rPr lang="en-US" altLang="ko-KR" b="1" dirty="0"/>
              <a:t>(</a:t>
            </a:r>
            <a:r>
              <a:rPr lang="en-US" altLang="ko-KR" b="1" dirty="0" err="1"/>
              <a:t>Pedalfer</a:t>
            </a:r>
            <a:r>
              <a:rPr lang="en-US" altLang="ko-KR" b="1" dirty="0"/>
              <a:t>)</a:t>
            </a:r>
            <a:r>
              <a:rPr lang="en-US" altLang="ko-KR" dirty="0"/>
              <a:t>: </a:t>
            </a:r>
            <a:r>
              <a:rPr lang="ko-KR" altLang="en-US" dirty="0"/>
              <a:t>철 산화물과 알루미늄이 풍부한 점토광물이 </a:t>
            </a:r>
            <a:r>
              <a:rPr lang="en-US" altLang="ko-KR" dirty="0"/>
              <a:t>B </a:t>
            </a:r>
            <a:r>
              <a:rPr lang="ko-KR" altLang="en-US" dirty="0" err="1"/>
              <a:t>층준에</a:t>
            </a:r>
            <a:r>
              <a:rPr lang="ko-KR" altLang="en-US" dirty="0"/>
              <a:t> 풍부한 토양으로</a:t>
            </a:r>
            <a:r>
              <a:rPr lang="en-US" altLang="ko-KR" dirty="0"/>
              <a:t> </a:t>
            </a:r>
            <a:r>
              <a:rPr lang="ko-KR" altLang="en-US" dirty="0"/>
              <a:t>온대지방의 상록수가 많은 곳에서 발달한다</a:t>
            </a:r>
            <a:r>
              <a:rPr lang="en-US" altLang="ko-KR" dirty="0"/>
              <a:t>.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ko-KR" altLang="en-US" b="1" dirty="0" smtClean="0"/>
              <a:t>석회질 토양</a:t>
            </a:r>
            <a:r>
              <a:rPr lang="en-US" altLang="ko-KR" b="1" dirty="0"/>
              <a:t>(</a:t>
            </a:r>
            <a:r>
              <a:rPr lang="en-US" altLang="ko-KR" b="1" dirty="0" err="1"/>
              <a:t>Pedocal</a:t>
            </a:r>
            <a:r>
              <a:rPr lang="en-US" altLang="ko-KR" b="1" dirty="0"/>
              <a:t>)</a:t>
            </a:r>
            <a:r>
              <a:rPr lang="en-US" altLang="ko-KR" dirty="0"/>
              <a:t>: B </a:t>
            </a:r>
            <a:r>
              <a:rPr lang="ko-KR" altLang="en-US" dirty="0" err="1"/>
              <a:t>층준에</a:t>
            </a:r>
            <a:r>
              <a:rPr lang="ko-KR" altLang="en-US" dirty="0"/>
              <a:t> 흰색의 </a:t>
            </a:r>
            <a:r>
              <a:rPr lang="en-US" altLang="ko-KR" dirty="0" err="1"/>
              <a:t>calciche</a:t>
            </a:r>
            <a:r>
              <a:rPr lang="en-US" altLang="ko-KR" dirty="0"/>
              <a:t> </a:t>
            </a:r>
            <a:r>
              <a:rPr lang="ko-KR" altLang="en-US" dirty="0"/>
              <a:t>존재하는 토양으로 건조한 초원에서 발달한다</a:t>
            </a:r>
            <a:r>
              <a:rPr lang="en-US" altLang="ko-KR" dirty="0"/>
              <a:t>.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ko-KR" altLang="en-US" b="1" dirty="0" err="1"/>
              <a:t>홍토</a:t>
            </a:r>
            <a:r>
              <a:rPr lang="en-US" altLang="ko-KR" b="1" dirty="0"/>
              <a:t>, </a:t>
            </a:r>
            <a:r>
              <a:rPr lang="ko-KR" altLang="en-US" b="1" dirty="0" err="1"/>
              <a:t>라테라이트</a:t>
            </a:r>
            <a:r>
              <a:rPr lang="en-US" altLang="ko-KR" b="1" dirty="0"/>
              <a:t>(Laterite)</a:t>
            </a:r>
            <a:r>
              <a:rPr lang="en-US" altLang="ko-KR" dirty="0"/>
              <a:t>: </a:t>
            </a:r>
            <a:r>
              <a:rPr lang="ko-KR" altLang="en-US" dirty="0"/>
              <a:t>고온 습윤한 열대지방에서 발달하는 토양으로 화학적 풍화를 심하게 받아 </a:t>
            </a:r>
            <a:r>
              <a:rPr lang="ko-KR" altLang="en-US" dirty="0" err="1"/>
              <a:t>철산화물</a:t>
            </a:r>
            <a:r>
              <a:rPr lang="en-US" altLang="ko-KR" dirty="0"/>
              <a:t>(</a:t>
            </a:r>
            <a:r>
              <a:rPr lang="ko-KR" altLang="en-US" dirty="0"/>
              <a:t>적색</a:t>
            </a:r>
            <a:r>
              <a:rPr lang="en-US" altLang="ko-KR" dirty="0"/>
              <a:t>)</a:t>
            </a:r>
            <a:r>
              <a:rPr lang="ko-KR" altLang="en-US" dirty="0"/>
              <a:t>이 </a:t>
            </a:r>
            <a:r>
              <a:rPr lang="en-US" altLang="ko-KR" dirty="0"/>
              <a:t>B </a:t>
            </a:r>
            <a:r>
              <a:rPr lang="ko-KR" altLang="en-US" dirty="0" err="1"/>
              <a:t>층준에</a:t>
            </a:r>
            <a:r>
              <a:rPr lang="ko-KR" altLang="en-US" dirty="0"/>
              <a:t> 풍부하다</a:t>
            </a:r>
            <a:r>
              <a:rPr lang="en-US" altLang="ko-KR" dirty="0"/>
              <a:t>. 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토양 </a:t>
            </a:r>
            <a:r>
              <a:rPr lang="en-US" altLang="ko-KR" dirty="0" smtClean="0"/>
              <a:t>(Soil)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564635" y="3285344"/>
            <a:ext cx="8014731" cy="3240000"/>
            <a:chOff x="452735" y="3141368"/>
            <a:chExt cx="8014731" cy="324000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5" t="3893" r="40923" b="4256"/>
            <a:stretch/>
          </p:blipFill>
          <p:spPr>
            <a:xfrm>
              <a:off x="452735" y="3141368"/>
              <a:ext cx="2607097" cy="3240000"/>
            </a:xfrm>
            <a:prstGeom prst="rect">
              <a:avLst/>
            </a:prstGeom>
          </p:spPr>
        </p:pic>
        <p:pic>
          <p:nvPicPr>
            <p:cNvPr id="6" name="Picture 6" descr="http://www.gly.fsu.edu/~salters/GLY1000/10Weathering_Erosion/Slide33.jp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54" t="3152" r="48308" b="3679"/>
            <a:stretch/>
          </p:blipFill>
          <p:spPr bwMode="auto">
            <a:xfrm>
              <a:off x="3409346" y="3141368"/>
              <a:ext cx="2083675" cy="32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8" descr="http://bc.outcrop.org/images/weathering/press4e/figure-07-16-4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8144" y="3141368"/>
              <a:ext cx="2599322" cy="32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1859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석회암이 화학적 풍화를 받아 용해되면서 형성된 지형을 카르스트라 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대기 중의 이산화탄소가 물에 용해되어 생성되는 탄산이 석회암을 구성하는 </a:t>
            </a:r>
            <a:r>
              <a:rPr lang="ko-KR" altLang="en-US" dirty="0" err="1" smtClean="0"/>
              <a:t>방해석을</a:t>
            </a:r>
            <a:r>
              <a:rPr lang="ko-KR" altLang="en-US" dirty="0" smtClean="0"/>
              <a:t> 녹여 형성된다</a:t>
            </a:r>
            <a:r>
              <a:rPr lang="en-US" altLang="ko-KR" dirty="0" smtClean="0"/>
              <a:t>. H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O + CO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 → H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CO</a:t>
            </a:r>
            <a:r>
              <a:rPr lang="en-US" altLang="ko-KR" baseline="-25000" dirty="0" smtClean="0"/>
              <a:t>3</a:t>
            </a:r>
            <a:r>
              <a:rPr lang="en-US" altLang="ko-KR" dirty="0" smtClean="0"/>
              <a:t>, CaCO</a:t>
            </a:r>
            <a:r>
              <a:rPr lang="en-US" altLang="ko-KR" baseline="-25000" dirty="0" smtClean="0"/>
              <a:t>3</a:t>
            </a:r>
            <a:r>
              <a:rPr lang="en-US" altLang="ko-KR" dirty="0" smtClean="0"/>
              <a:t> + H</a:t>
            </a:r>
            <a:r>
              <a:rPr lang="en-US" altLang="ko-KR" baseline="-25000" dirty="0" smtClean="0"/>
              <a:t>2</a:t>
            </a:r>
            <a:r>
              <a:rPr lang="en-US" altLang="ko-KR" dirty="0" smtClean="0"/>
              <a:t>CO</a:t>
            </a:r>
            <a:r>
              <a:rPr lang="en-US" altLang="ko-KR" baseline="-25000" dirty="0" smtClean="0"/>
              <a:t>3</a:t>
            </a:r>
            <a:r>
              <a:rPr lang="en-US" altLang="ko-KR" dirty="0" smtClean="0"/>
              <a:t> </a:t>
            </a:r>
            <a:r>
              <a:rPr lang="en-US" altLang="ko-KR" dirty="0"/>
              <a:t>→ </a:t>
            </a:r>
            <a:r>
              <a:rPr lang="en-US" altLang="ko-KR" dirty="0" smtClean="0"/>
              <a:t>Ca</a:t>
            </a:r>
            <a:r>
              <a:rPr lang="en-US" altLang="ko-KR" baseline="30000" dirty="0" smtClean="0"/>
              <a:t>2+</a:t>
            </a:r>
            <a:r>
              <a:rPr lang="en-US" altLang="ko-KR" dirty="0" smtClean="0"/>
              <a:t> + 2HCO3</a:t>
            </a:r>
            <a:r>
              <a:rPr lang="en-US" altLang="ko-KR" baseline="30000" dirty="0" smtClean="0"/>
              <a:t>-</a:t>
            </a:r>
          </a:p>
          <a:p>
            <a:r>
              <a:rPr lang="ko-KR" altLang="en-US" dirty="0" err="1" smtClean="0"/>
              <a:t>싱크홀</a:t>
            </a:r>
            <a:r>
              <a:rPr lang="ko-KR" altLang="en-US" dirty="0" smtClean="0"/>
              <a:t> </a:t>
            </a:r>
            <a:r>
              <a:rPr lang="en-US" altLang="ko-KR" dirty="0" smtClean="0"/>
              <a:t>(Sinkhole), </a:t>
            </a:r>
            <a:r>
              <a:rPr lang="ko-KR" altLang="en-US" dirty="0" smtClean="0"/>
              <a:t>돌리네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Doline</a:t>
            </a:r>
            <a:r>
              <a:rPr lang="en-US" altLang="ko-KR" dirty="0" smtClean="0"/>
              <a:t>), </a:t>
            </a:r>
            <a:r>
              <a:rPr lang="ko-KR" altLang="en-US" dirty="0" smtClean="0"/>
              <a:t>동굴 등이 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카르스트 지형이 지질시대 기록으로 남아있기도 하다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카르스트 </a:t>
            </a:r>
            <a:r>
              <a:rPr lang="en-US" altLang="ko-KR" dirty="0"/>
              <a:t>(Karst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835" y="4293096"/>
            <a:ext cx="3384376" cy="2245674"/>
          </a:xfrm>
          <a:prstGeom prst="rect">
            <a:avLst/>
          </a:prstGeom>
        </p:spPr>
      </p:pic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8553354"/>
              </p:ext>
            </p:extLst>
          </p:nvPr>
        </p:nvGraphicFramePr>
        <p:xfrm>
          <a:off x="755576" y="1484784"/>
          <a:ext cx="3512250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Image" r:id="rId4" imgW="6253920" imgH="8972280" progId="Photoshop.Image.13">
                  <p:embed/>
                </p:oleObj>
              </mc:Choice>
              <mc:Fallback>
                <p:oleObj name="Image" r:id="rId4" imgW="6253920" imgH="8972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5576" y="1484784"/>
                        <a:ext cx="3512250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903201" y="6565276"/>
            <a:ext cx="1217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+mn-ea"/>
                <a:ea typeface="+mn-ea"/>
              </a:rPr>
              <a:t>단양 고수 동굴</a:t>
            </a:r>
            <a:endParaRPr lang="ko-KR" altLang="en-US" sz="1200" b="1" dirty="0">
              <a:latin typeface="+mn-ea"/>
              <a:ea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32858" y="6552057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mtClean="0">
                <a:latin typeface="+mn-ea"/>
                <a:ea typeface="+mn-ea"/>
              </a:rPr>
              <a:t>돌리네</a:t>
            </a:r>
            <a:endParaRPr lang="ko-KR" altLang="en-US" sz="12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1891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기계적 풍화를 받아 작게 부서진 암석이 중력에 의해 아래로 이동하여 쌓여 만들어진 지형을 </a:t>
            </a:r>
            <a:r>
              <a:rPr lang="ko-KR" altLang="en-US" dirty="0" err="1" smtClean="0"/>
              <a:t>테일러스</a:t>
            </a:r>
            <a:r>
              <a:rPr lang="ko-KR" altLang="en-US" dirty="0" smtClean="0"/>
              <a:t> 혹은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너덜겅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이라 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암석 사태 혹은 낙석도 비슷한 작용에 의해 만들어진다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err="1" smtClean="0"/>
              <a:t>테일러스는</a:t>
            </a:r>
            <a:r>
              <a:rPr lang="ko-KR" altLang="en-US" dirty="0" smtClean="0"/>
              <a:t> 풍화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침식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운반</a:t>
            </a:r>
            <a:r>
              <a:rPr lang="en-US" altLang="ko-KR" dirty="0" smtClean="0"/>
              <a:t>, </a:t>
            </a:r>
            <a:r>
              <a:rPr lang="ko-KR" altLang="en-US" dirty="0" smtClean="0"/>
              <a:t>퇴적작용 까지 모두 일어난 경우이다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그러나 </a:t>
            </a:r>
            <a:r>
              <a:rPr lang="ko-KR" altLang="en-US" dirty="0" err="1" smtClean="0"/>
              <a:t>테일러스의</a:t>
            </a:r>
            <a:r>
              <a:rPr lang="ko-KR" altLang="en-US" dirty="0" smtClean="0"/>
              <a:t> 암석들이 지표의 작용에 의해 다시 운반되어 마지막으로 퇴적되는 장소에 쌓이는 경우가 흔하다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err="1" smtClean="0"/>
              <a:t>테일러스</a:t>
            </a:r>
            <a:r>
              <a:rPr lang="ko-KR" altLang="en-US" dirty="0" smtClean="0"/>
              <a:t> </a:t>
            </a:r>
            <a:r>
              <a:rPr lang="en-US" altLang="ko-KR" dirty="0" smtClean="0"/>
              <a:t>(Talus)</a:t>
            </a:r>
            <a:endParaRPr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323528" y="2997352"/>
            <a:ext cx="8496944" cy="3600000"/>
            <a:chOff x="323528" y="2709360"/>
            <a:chExt cx="8496944" cy="360000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528" y="2709360"/>
              <a:ext cx="4800000" cy="360000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4346"/>
            <a:stretch/>
          </p:blipFill>
          <p:spPr>
            <a:xfrm>
              <a:off x="4751931" y="2709360"/>
              <a:ext cx="4068541" cy="36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371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침식 지형 </a:t>
            </a:r>
            <a:r>
              <a:rPr lang="en-US" altLang="ko-KR" dirty="0" smtClean="0"/>
              <a:t>(Erosional landforms)</a:t>
            </a:r>
            <a:endParaRPr lang="ko-KR" alt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781345" y="1484784"/>
            <a:ext cx="7581310" cy="5040000"/>
            <a:chOff x="663098" y="1412776"/>
            <a:chExt cx="7581310" cy="504000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2895" y="1412776"/>
              <a:ext cx="3781513" cy="252000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098" y="1412776"/>
              <a:ext cx="3763637" cy="2520000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206" y="3932776"/>
              <a:ext cx="3832700" cy="2520000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10" r="9401"/>
            <a:stretch/>
          </p:blipFill>
          <p:spPr>
            <a:xfrm>
              <a:off x="4427984" y="3932776"/>
              <a:ext cx="3816424" cy="25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627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풍화와 침식작용을 통해 형성된 물질 </a:t>
            </a:r>
            <a:r>
              <a:rPr lang="en-US" altLang="ko-KR" dirty="0" smtClean="0"/>
              <a:t>(</a:t>
            </a:r>
            <a:r>
              <a:rPr lang="ko-KR" altLang="en-US" dirty="0" smtClean="0"/>
              <a:t>퇴적물</a:t>
            </a:r>
            <a:r>
              <a:rPr lang="en-US" altLang="ko-KR" dirty="0" smtClean="0"/>
              <a:t>)</a:t>
            </a:r>
            <a:r>
              <a:rPr lang="ko-KR" altLang="en-US" dirty="0" smtClean="0"/>
              <a:t>이 운반 매체에 의해 마지막으로 쌓이는 장소</a:t>
            </a:r>
            <a:r>
              <a:rPr lang="en-US" altLang="ko-KR" dirty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퇴적환경</a:t>
            </a:r>
            <a:r>
              <a:rPr lang="en-US" altLang="ko-KR" dirty="0" smtClean="0"/>
              <a:t>)</a:t>
            </a:r>
            <a:r>
              <a:rPr lang="ko-KR" altLang="en-US" dirty="0" smtClean="0"/>
              <a:t>까지 이동하는 과정이다</a:t>
            </a:r>
            <a:r>
              <a:rPr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퇴적물의 운반은 중력 이나 매체의 에너지 혹은 이 둘이 한꺼번에 작용하여 일어난다</a:t>
            </a:r>
            <a:r>
              <a:rPr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운반 매체에는 물 </a:t>
            </a:r>
            <a:r>
              <a:rPr lang="en-US" altLang="ko-KR" dirty="0" smtClean="0"/>
              <a:t>(</a:t>
            </a:r>
            <a:r>
              <a:rPr lang="ko-KR" altLang="en-US" dirty="0" smtClean="0"/>
              <a:t>강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호수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바다</a:t>
            </a:r>
            <a:r>
              <a:rPr lang="en-US" altLang="ko-KR" dirty="0" smtClean="0"/>
              <a:t>), </a:t>
            </a:r>
            <a:r>
              <a:rPr lang="ko-KR" altLang="en-US" dirty="0" smtClean="0"/>
              <a:t>바람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빙하 등이 있다</a:t>
            </a:r>
            <a:r>
              <a:rPr lang="en-US" altLang="ko-KR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일반적으로 퇴적물이 운반되기 위해서는 운반 매체의 에너지가 중력보다 커야 한다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err="1"/>
              <a:t>테일러스를</a:t>
            </a:r>
            <a:r>
              <a:rPr lang="ko-KR" altLang="en-US" dirty="0"/>
              <a:t> 형성하는 낙석과 암석 사태는 운반매체의 작용 없이 중력에 의해서만 퇴적물이 이동한 경우이다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운반 </a:t>
            </a:r>
            <a:r>
              <a:rPr lang="en-US" altLang="ko-KR" dirty="0" smtClean="0"/>
              <a:t>(Transportation)</a:t>
            </a:r>
            <a:endParaRPr lang="ko-KR" altLang="en-US" dirty="0"/>
          </a:p>
        </p:txBody>
      </p:sp>
      <p:pic>
        <p:nvPicPr>
          <p:cNvPr id="5" name="_x204012344" descr="EMB0000193c51b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008" y="1700808"/>
            <a:ext cx="4320000" cy="324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07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646</Words>
  <Application>Microsoft Office PowerPoint</Application>
  <PresentationFormat>화면 슬라이드 쇼(4:3)</PresentationFormat>
  <Paragraphs>53</Paragraphs>
  <Slides>10</Slides>
  <Notes>0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2" baseType="lpstr"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Registered User</cp:lastModifiedBy>
  <cp:revision>2</cp:revision>
  <dcterms:created xsi:type="dcterms:W3CDTF">2016-09-19T06:39:08Z</dcterms:created>
  <dcterms:modified xsi:type="dcterms:W3CDTF">2016-09-19T06:40:19Z</dcterms:modified>
</cp:coreProperties>
</file>

<file path=docProps/thumbnail.jpeg>
</file>